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  <p:sldMasterId id="2147483682" r:id="rId4"/>
    <p:sldMasterId id="2147483688" r:id="rId5"/>
  </p:sldMasterIdLst>
  <p:notesMasterIdLst>
    <p:notesMasterId r:id="rId43"/>
  </p:notesMasterIdLst>
  <p:sldIdLst>
    <p:sldId id="329" r:id="rId6"/>
    <p:sldId id="345" r:id="rId7"/>
    <p:sldId id="341" r:id="rId8"/>
    <p:sldId id="342" r:id="rId9"/>
    <p:sldId id="343" r:id="rId10"/>
    <p:sldId id="366" r:id="rId11"/>
    <p:sldId id="344" r:id="rId12"/>
    <p:sldId id="340" r:id="rId13"/>
    <p:sldId id="257" r:id="rId14"/>
    <p:sldId id="339" r:id="rId15"/>
    <p:sldId id="331" r:id="rId16"/>
    <p:sldId id="367" r:id="rId17"/>
    <p:sldId id="330" r:id="rId18"/>
    <p:sldId id="336" r:id="rId19"/>
    <p:sldId id="349" r:id="rId20"/>
    <p:sldId id="346" r:id="rId21"/>
    <p:sldId id="347" r:id="rId22"/>
    <p:sldId id="348" r:id="rId23"/>
    <p:sldId id="338" r:id="rId24"/>
    <p:sldId id="368" r:id="rId25"/>
    <p:sldId id="369" r:id="rId26"/>
    <p:sldId id="333" r:id="rId27"/>
    <p:sldId id="334" r:id="rId28"/>
    <p:sldId id="335" r:id="rId29"/>
    <p:sldId id="332" r:id="rId30"/>
    <p:sldId id="337" r:id="rId31"/>
    <p:sldId id="370" r:id="rId32"/>
    <p:sldId id="371" r:id="rId33"/>
    <p:sldId id="258" r:id="rId34"/>
    <p:sldId id="350" r:id="rId35"/>
    <p:sldId id="372" r:id="rId36"/>
    <p:sldId id="373" r:id="rId37"/>
    <p:sldId id="374" r:id="rId38"/>
    <p:sldId id="353" r:id="rId39"/>
    <p:sldId id="261" r:id="rId40"/>
    <p:sldId id="375" r:id="rId41"/>
    <p:sldId id="35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 autoAdjust="0"/>
    <p:restoredTop sz="86482" autoAdjust="0"/>
  </p:normalViewPr>
  <p:slideViewPr>
    <p:cSldViewPr>
      <p:cViewPr>
        <p:scale>
          <a:sx n="100" d="100"/>
          <a:sy n="100" d="100"/>
        </p:scale>
        <p:origin x="183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1EF94-24C3-4EE1-BD7B-5B7DCED529F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C8178-86ED-4221-AE80-3D3D26FFE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48DAAC-5593-4CFD-A6A3-B3DE75F4059B}" type="slidenum">
              <a:rPr lang="en-US" altLang="zh-CN" smtClean="0">
                <a:solidFill>
                  <a:srgbClr val="000000"/>
                </a:solidFill>
              </a:rPr>
              <a:pPr/>
              <a:t>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75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48DAAC-5593-4CFD-A6A3-B3DE75F4059B}" type="slidenum">
              <a:rPr lang="en-US" altLang="zh-CN" smtClean="0">
                <a:solidFill>
                  <a:srgbClr val="000000"/>
                </a:solidFill>
              </a:rPr>
              <a:pPr/>
              <a:t>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08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C8178-86ED-4221-AE80-3D3D26FFEE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0482" name="Notes Placeholder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endParaRPr lang="en-GB" altLang="en-US" smtClean="0">
              <a:latin typeface="Times New Roman" panose="02020603050405020304" pitchFamily="18" charset="0"/>
              <a:ea typeface="Arial Unicode MS" panose="020B0604020202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6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2530" name="Notes Placeholder 2"/>
          <p:cNvSpPr txBox="1">
            <a:spLocks noGrp="1"/>
          </p:cNvSpPr>
          <p:nvPr>
            <p:ph type="body" sz="quarter" idx="1"/>
          </p:nvPr>
        </p:nvSpPr>
        <p:spPr>
          <a:ln/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endParaRPr lang="en-GB" altLang="en-US" smtClean="0">
              <a:latin typeface="Times New Roman" panose="02020603050405020304" pitchFamily="18" charset="0"/>
              <a:ea typeface="Arial Unicode MS" panose="020B0604020202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5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90D82D-3978-48E4-BC86-307B997F890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61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59143-A03F-4820-AEAB-7291A000850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A8CE4-DFD9-4FF5-8157-2702BF0720F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9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4521A-9B9F-4B4A-AD94-7DC970B6498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02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A8F41-13B8-4749-B365-17F2CFC2445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C4A8A-4167-4060-B995-F3ECE50FA11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4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129A8-BBD1-4016-9565-1E09B918255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50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192DF-421E-45D5-AFCD-88AC1BCCDA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83FFEA-36F6-4DEA-90E7-0E70252363B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54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6BA73-8DBD-4DCC-8FF7-BA6D37FDD0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18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B5D88-9BB8-4165-AA96-1004AF46426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69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99A8A74-00A5-40B4-8022-4D43CFC3FC6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22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A4D0889-D584-45EA-9522-4DABDAAA04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870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63343AA-D135-4983-9B59-58BCB8BD62F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96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776" y="1268760"/>
            <a:ext cx="7990656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467544" y="3645024"/>
            <a:ext cx="6696075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a-DK" dirty="0" smtClean="0"/>
              <a:t>By: </a:t>
            </a:r>
            <a:r>
              <a:rPr lang="da-DK" dirty="0" err="1" smtClean="0"/>
              <a:t>name</a:t>
            </a:r>
            <a:r>
              <a:rPr lang="da-DK" dirty="0" smtClean="0"/>
              <a:t>(s)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51520" y="5589240"/>
            <a:ext cx="8640960" cy="0"/>
          </a:xfrm>
          <a:prstGeom prst="line">
            <a:avLst/>
          </a:prstGeom>
          <a:ln w="22225">
            <a:solidFill>
              <a:srgbClr val="367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0"/>
            <a:ext cx="6991400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1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rai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5" descr="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237413" y="5173663"/>
            <a:ext cx="1798637" cy="143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Mirai Solutions GmbH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Gartenstrasse 19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CH-8002 Zurich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Switzerland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190C9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info@mirai-solutions.com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www.mirai-solutions.com</a:t>
            </a:r>
          </a:p>
        </p:txBody>
      </p:sp>
      <p:sp>
        <p:nvSpPr>
          <p:cNvPr id="90522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467544" y="2562473"/>
            <a:ext cx="7772400" cy="722511"/>
          </a:xfrm>
        </p:spPr>
        <p:txBody>
          <a:bodyPr/>
          <a:lstStyle>
            <a:lvl1pPr algn="l">
              <a:defRPr sz="3200">
                <a:solidFill>
                  <a:srgbClr val="1190C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8313" y="3356992"/>
            <a:ext cx="7775575" cy="432048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68313" y="4149128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 baseline="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68313" y="4653136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0213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208912" cy="446449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5694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CCA061-662B-4D31-9DC1-2D7DAA11F9E2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C38087-352C-4CA7-BE05-A64466B79614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47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3185C8-95A9-4A5C-851C-66E59374F7BA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AA7D72-F735-46FB-AFA0-9A769C301FC9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942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rai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5" descr="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237413" y="5173663"/>
            <a:ext cx="1798637" cy="143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Mirai Solutions GmbH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Gartenstrasse 19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CH-8002 Zurich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Switzerland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190C9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info@mirai-solutions.com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www.mirai-solutions.com</a:t>
            </a:r>
          </a:p>
        </p:txBody>
      </p:sp>
      <p:sp>
        <p:nvSpPr>
          <p:cNvPr id="90522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467544" y="2562473"/>
            <a:ext cx="7772400" cy="722511"/>
          </a:xfrm>
        </p:spPr>
        <p:txBody>
          <a:bodyPr/>
          <a:lstStyle>
            <a:lvl1pPr algn="l">
              <a:defRPr sz="3200">
                <a:solidFill>
                  <a:srgbClr val="1190C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8313" y="3356992"/>
            <a:ext cx="7775575" cy="432048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68313" y="4149128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 baseline="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68313" y="4653136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765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208912" cy="446449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9849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E7089E-0766-43F1-8E7A-1D751407C613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D9FCC7-5739-4C95-954E-A8B1A06F3EEE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7704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F1B65-40FC-4312-B82A-809E02CE6A74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33A4E-068D-4D4A-9F53-EDF85F3E1F7D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0065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rai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144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5" descr="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237413" y="5173663"/>
            <a:ext cx="1798637" cy="143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Mirai Solutions GmbH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Gartenstrasse 19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CH-8002 Zurich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Switzerland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190C9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info@mirai-solutions.com</a:t>
            </a:r>
          </a:p>
          <a:p>
            <a:pPr marL="0" marR="0" lvl="0" indent="0" algn="l" defTabSz="911225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190C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www.mirai-solutions.com</a:t>
            </a:r>
          </a:p>
        </p:txBody>
      </p:sp>
      <p:sp>
        <p:nvSpPr>
          <p:cNvPr id="90522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467544" y="2562473"/>
            <a:ext cx="7772400" cy="722511"/>
          </a:xfrm>
        </p:spPr>
        <p:txBody>
          <a:bodyPr/>
          <a:lstStyle>
            <a:lvl1pPr algn="l">
              <a:defRPr sz="3200">
                <a:solidFill>
                  <a:srgbClr val="1190C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8313" y="3356992"/>
            <a:ext cx="7775575" cy="432048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68313" y="4149128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 baseline="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68313" y="4653136"/>
            <a:ext cx="7775575" cy="43200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2000">
                <a:solidFill>
                  <a:srgbClr val="1190C9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917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544" y="1628800"/>
            <a:ext cx="8208912" cy="446449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33759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E7089E-0766-43F1-8E7A-1D751407C613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D9FCC7-5739-4C95-954E-A8B1A06F3EEE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309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BB9D20-78BE-44D2-888D-5E2A3721DCF0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5A3A-85EB-4BC7-ABEC-EB5A91638094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447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F1B65-40FC-4312-B82A-809E02CE6A74}" type="datetimeFigureOut">
              <a:rPr kumimoji="0" lang="de-CH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14.09.2021</a:t>
            </a:fld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33A4E-068D-4D4A-9F53-EDF85F3E1F7D}" type="slidenum">
              <a:rPr kumimoji="0" lang="de-CH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CH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8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90177-1BF8-4052-9C5E-6CE9E12DD572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BEAF-2A2C-431D-BBB5-E4A1655969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2C2BDA-2627-4340-800A-BC9843CDC29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5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25"/>
            <a:ext cx="91440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Grafik 5" descr="0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" t="10176" r="72656"/>
          <a:stretch>
            <a:fillRect/>
          </a:stretch>
        </p:blipFill>
        <p:spPr bwMode="auto">
          <a:xfrm>
            <a:off x="7232650" y="0"/>
            <a:ext cx="1911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0"/>
            <a:ext cx="66960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  <a:endParaRPr lang="en-US" altLang="en-US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300788"/>
            <a:ext cx="2160588" cy="2762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© Mirai Solutions GmbH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1775" y="6300788"/>
            <a:ext cx="3600450" cy="2762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 Essentials, August 10, 2010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6688" y="6300788"/>
            <a:ext cx="2159000" cy="276225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767FF7-4AAF-42FE-B129-DE7AA2A505BA}" type="slidenum"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of 80</a:t>
            </a:r>
          </a:p>
        </p:txBody>
      </p:sp>
    </p:spTree>
    <p:extLst>
      <p:ext uri="{BB962C8B-B14F-4D97-AF65-F5344CB8AC3E}">
        <p14:creationId xmlns:p14="http://schemas.microsoft.com/office/powerpoint/2010/main" val="50902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0"/>
            <a:ext cx="66960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  <a:endParaRPr lang="en-US" altLang="en-US" smtClean="0"/>
          </a:p>
        </p:txBody>
      </p:sp>
      <p:sp>
        <p:nvSpPr>
          <p:cNvPr id="16" name="TextBox 15"/>
          <p:cNvSpPr txBox="1"/>
          <p:nvPr/>
        </p:nvSpPr>
        <p:spPr>
          <a:xfrm>
            <a:off x="6516688" y="6300788"/>
            <a:ext cx="2159000" cy="276225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736251-D3AB-44C2-80F4-0B1F5D26FCD7}" type="slidenum"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of 80</a:t>
            </a:r>
          </a:p>
        </p:txBody>
      </p:sp>
    </p:spTree>
    <p:extLst>
      <p:ext uri="{BB962C8B-B14F-4D97-AF65-F5344CB8AC3E}">
        <p14:creationId xmlns:p14="http://schemas.microsoft.com/office/powerpoint/2010/main" val="11855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7" r:id="rId4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25"/>
            <a:ext cx="9144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0"/>
            <a:ext cx="66960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Titelmasterformat durch Klicken bearbeiten</a:t>
            </a:r>
            <a:endParaRPr lang="en-US" altLang="en-US" smtClean="0"/>
          </a:p>
        </p:txBody>
      </p:sp>
      <p:sp>
        <p:nvSpPr>
          <p:cNvPr id="16" name="TextBox 15"/>
          <p:cNvSpPr txBox="1"/>
          <p:nvPr/>
        </p:nvSpPr>
        <p:spPr>
          <a:xfrm>
            <a:off x="6516688" y="6300788"/>
            <a:ext cx="2159000" cy="276225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736251-D3AB-44C2-80F4-0B1F5D26FCD7}" type="slidenum"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de-CH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of 80</a:t>
            </a:r>
          </a:p>
        </p:txBody>
      </p:sp>
    </p:spTree>
    <p:extLst>
      <p:ext uri="{BB962C8B-B14F-4D97-AF65-F5344CB8AC3E}">
        <p14:creationId xmlns:p14="http://schemas.microsoft.com/office/powerpoint/2010/main" val="168843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D9D9D9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iheng.wang@pk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mailto:fengjiang@pku.edu.c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Zhiheng.wang@pku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0999" y="1219200"/>
            <a:ext cx="8658549" cy="2160240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altLang="zh-CN" sz="44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R</a:t>
            </a:r>
            <a:r>
              <a:rPr lang="zh-CN" altLang="en-US" sz="4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语</a:t>
            </a:r>
            <a:r>
              <a:rPr lang="zh-CN" altLang="en-US" sz="44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言在生态与环境科学中的应用</a:t>
            </a:r>
            <a:r>
              <a:rPr lang="en-US" altLang="zh-CN" sz="4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44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800" b="1" dirty="0">
                <a:solidFill>
                  <a:schemeClr val="tx1"/>
                </a:solidFill>
                <a:ea typeface="黑体" pitchFamily="49" charset="-122"/>
              </a:rPr>
              <a:t>R language for ecologists and environmental scientists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sz="quarter" idx="14"/>
          </p:nvPr>
        </p:nvSpPr>
        <p:spPr>
          <a:xfrm>
            <a:off x="457200" y="3731238"/>
            <a:ext cx="6696075" cy="1841376"/>
          </a:xfrm>
        </p:spPr>
        <p:txBody>
          <a:bodyPr/>
          <a:lstStyle/>
          <a:p>
            <a:pPr algn="l" eaLnBrk="1" hangingPunct="1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王志恒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r>
              <a:rPr lang="en-US" altLang="zh-CN" sz="1600" b="1" dirty="0" smtClean="0">
                <a:hlinkClick r:id="rId3"/>
              </a:rPr>
              <a:t>Zhiheng.wang@pku.edu.cn</a:t>
            </a:r>
          </a:p>
          <a:p>
            <a:pPr algn="l" eaLnBrk="1" hangingPunct="1"/>
            <a:r>
              <a:rPr lang="en-US" altLang="zh-CN" sz="1600" b="1" dirty="0" smtClean="0"/>
              <a:t>2021.09.15 @ PKU, China</a:t>
            </a:r>
          </a:p>
        </p:txBody>
      </p:sp>
      <p:pic>
        <p:nvPicPr>
          <p:cNvPr id="5" name="Picture 5" descr="E:\My_Seminar\木本植物分布数据库\pic\200px-Peking_University_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4886629"/>
            <a:ext cx="685800" cy="656267"/>
          </a:xfrm>
          <a:prstGeom prst="rect">
            <a:avLst/>
          </a:prstGeom>
          <a:noFill/>
          <a:effectLst/>
        </p:spPr>
      </p:pic>
      <p:sp>
        <p:nvSpPr>
          <p:cNvPr id="2" name="TextBox 1"/>
          <p:cNvSpPr txBox="1"/>
          <p:nvPr/>
        </p:nvSpPr>
        <p:spPr>
          <a:xfrm>
            <a:off x="3200401" y="5688957"/>
            <a:ext cx="573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Department of Ecology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College of Urban &amp; Environmental Sciences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38385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93872" y="2045600"/>
            <a:ext cx="34563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Douglas Bates</a:t>
            </a:r>
          </a:p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 Chambers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Dalgaard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 Gentleman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Hornik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 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Ihaka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Kalibera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Lawrence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Friedrich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Leisch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Uwe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Ligges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24" y="99034"/>
            <a:ext cx="2262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R</a:t>
            </a:r>
            <a:endParaRPr lang="da-DK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38287" y="2045600"/>
            <a:ext cx="35283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Lumley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Maechler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Morgan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 Murrell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Martyn Plummer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Brian Ripley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Deepayan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Duncan Temple Lang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Luke Tierney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Urbanek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7704" y="1184229"/>
            <a:ext cx="490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Development Core Team</a:t>
            </a:r>
          </a:p>
        </p:txBody>
      </p:sp>
    </p:spTree>
    <p:extLst>
      <p:ext uri="{BB962C8B-B14F-4D97-AF65-F5344CB8AC3E}">
        <p14:creationId xmlns:p14="http://schemas.microsoft.com/office/powerpoint/2010/main" val="9997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/>
          <p:cNvSpPr txBox="1">
            <a:spLocks/>
          </p:cNvSpPr>
          <p:nvPr/>
        </p:nvSpPr>
        <p:spPr>
          <a:xfrm>
            <a:off x="323528" y="1268760"/>
            <a:ext cx="8568952" cy="5400600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1F407A"/>
              </a:buClr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object-oriented programming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</a:p>
          <a:p>
            <a:pPr lvl="0">
              <a:buClr>
                <a:srgbClr val="1F407A"/>
              </a:buClr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environment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statistical computing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1F407A"/>
              </a:buClr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lvl="0">
              <a:buClr>
                <a:srgbClr val="1F407A"/>
              </a:buClr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 implementation of the S programming language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F407A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under all major operating systems including versions of Windows,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MacIntosh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UNIX and Linux, as well as their command prompt (e.g., DOS window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24" y="99034"/>
            <a:ext cx="2262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R</a:t>
            </a:r>
            <a:endParaRPr lang="da-DK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1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12776"/>
            <a:ext cx="8352928" cy="2372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  <a:defRPr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version: v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endParaRPr lang="da-D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  <a:defRPr/>
            </a:pP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Packages: currently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18186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packages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10282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developed since Jan 1, 2020</a:t>
            </a:r>
            <a:endParaRPr lang="da-D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alibri" pitchFamily="34" charset="0"/>
              <a:buChar char="−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ape – phylogenetic analyses</a:t>
            </a:r>
          </a:p>
          <a:p>
            <a:pPr lvl="1">
              <a:buFont typeface="Calibri" pitchFamily="34" charset="0"/>
              <a:buChar char="−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vegan – community analyses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824" y="99034"/>
            <a:ext cx="2262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R</a:t>
            </a:r>
            <a:endParaRPr lang="da-DK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9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软件安装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4863" y="1084423"/>
            <a:ext cx="6714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下载地址：</a:t>
            </a:r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://cran.r-project.org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845987"/>
            <a:ext cx="9144000" cy="47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6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852936"/>
            <a:ext cx="5873137" cy="367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79712" y="3064607"/>
            <a:ext cx="2116715" cy="14817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800"/>
          </a:p>
        </p:txBody>
      </p:sp>
      <p:sp>
        <p:nvSpPr>
          <p:cNvPr id="6" name="TextBox 5"/>
          <p:cNvSpPr txBox="1"/>
          <p:nvPr/>
        </p:nvSpPr>
        <p:spPr>
          <a:xfrm>
            <a:off x="1979712" y="2062146"/>
            <a:ext cx="134363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Console</a:t>
            </a:r>
            <a:endParaRPr lang="da-DK" sz="2800" dirty="0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2651531" y="2585366"/>
            <a:ext cx="154142" cy="7683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9669" y="5471339"/>
            <a:ext cx="232186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Script window</a:t>
            </a:r>
            <a:endParaRPr lang="da-DK" sz="2800" dirty="0"/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V="1">
            <a:off x="2651531" y="5370625"/>
            <a:ext cx="1252619" cy="3623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0189" y="2238075"/>
            <a:ext cx="259222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Graphic window</a:t>
            </a:r>
            <a:endParaRPr lang="da-DK" sz="2800" dirty="0"/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 flipH="1">
            <a:off x="6560222" y="2761295"/>
            <a:ext cx="26081" cy="9584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软件界面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5432" y="1013010"/>
            <a:ext cx="8717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da-DK" sz="2400" dirty="0" smtClean="0"/>
              <a:t> Download: </a:t>
            </a:r>
            <a:r>
              <a:rPr lang="da-DK" sz="2400" dirty="0" smtClean="0">
                <a:solidFill>
                  <a:srgbClr val="00B050"/>
                </a:solidFill>
              </a:rPr>
              <a:t>http://www.r-project.org/</a:t>
            </a:r>
          </a:p>
          <a:p>
            <a:pPr>
              <a:buFont typeface="Wingdings" pitchFamily="2" charset="2"/>
              <a:buChar char="§"/>
            </a:pPr>
            <a:r>
              <a:rPr lang="da-DK" sz="2400" dirty="0" smtClean="0"/>
              <a:t> Supporting Linux, Mac and Windows</a:t>
            </a:r>
          </a:p>
        </p:txBody>
      </p:sp>
    </p:spTree>
    <p:extLst>
      <p:ext uri="{BB962C8B-B14F-4D97-AF65-F5344CB8AC3E}">
        <p14:creationId xmlns:p14="http://schemas.microsoft.com/office/powerpoint/2010/main" val="14564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软件界面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870496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6" y="127358"/>
            <a:ext cx="8229600" cy="576064"/>
          </a:xfrm>
        </p:spPr>
        <p:txBody>
          <a:bodyPr>
            <a:noAutofit/>
          </a:bodyPr>
          <a:lstStyle/>
          <a:p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软件界面设置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20888"/>
            <a:ext cx="691276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28747" y="1097648"/>
            <a:ext cx="691276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79646">
                    <a:lumMod val="75000"/>
                  </a:srgbClr>
                </a:solidFill>
              </a:rPr>
              <a:t>Change the interface to your preference</a:t>
            </a:r>
            <a:endParaRPr lang="da-DK" sz="2400" dirty="0">
              <a:solidFill>
                <a:srgbClr val="F79646">
                  <a:lumMod val="75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8266" t="23690" r="42122" b="35392"/>
          <a:stretch>
            <a:fillRect/>
          </a:stretch>
        </p:blipFill>
        <p:spPr bwMode="auto">
          <a:xfrm>
            <a:off x="1979712" y="2708919"/>
            <a:ext cx="4406891" cy="380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20272" y="2771636"/>
            <a:ext cx="14401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Language</a:t>
            </a:r>
            <a:endParaRPr lang="da-DK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rot="10800000" flipV="1">
            <a:off x="6012160" y="2956302"/>
            <a:ext cx="1008112" cy="46340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20272" y="3419708"/>
            <a:ext cx="14401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Font and size</a:t>
            </a:r>
            <a:endParaRPr lang="da-DK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>
            <a:stCxn id="13" idx="1"/>
          </p:cNvCxnSpPr>
          <p:nvPr/>
        </p:nvCxnSpPr>
        <p:spPr>
          <a:xfrm rot="10800000" flipV="1">
            <a:off x="6228184" y="3604374"/>
            <a:ext cx="792088" cy="17537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8264" y="5363924"/>
            <a:ext cx="14401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Color of texts</a:t>
            </a:r>
            <a:endParaRPr lang="da-DK" dirty="0">
              <a:solidFill>
                <a:prstClr val="black"/>
              </a:solidFill>
            </a:endParaRPr>
          </a:p>
        </p:txBody>
      </p:sp>
      <p:cxnSp>
        <p:nvCxnSpPr>
          <p:cNvPr id="19" name="Straight Connector 18"/>
          <p:cNvCxnSpPr>
            <a:stCxn id="18" idx="1"/>
          </p:cNvCxnSpPr>
          <p:nvPr/>
        </p:nvCxnSpPr>
        <p:spPr>
          <a:xfrm rot="10800000" flipV="1">
            <a:off x="6084168" y="5548590"/>
            <a:ext cx="864096" cy="10336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3527" y="3161873"/>
            <a:ext cx="930703" cy="1231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da-DK" sz="20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8022" y="1763524"/>
            <a:ext cx="27363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rPr>
              <a:t>Edit -&gt; GUI preference</a:t>
            </a:r>
            <a:endParaRPr lang="da-DK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38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16632"/>
            <a:ext cx="496855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安装</a:t>
            </a:r>
            <a:r>
              <a:rPr lang="en-US" altLang="zh-CN" sz="28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package</a:t>
            </a:r>
            <a:endParaRPr lang="da-DK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693" y="1722351"/>
            <a:ext cx="449329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7725" t="3702" r="77696" b="84168"/>
          <a:stretch>
            <a:fillRect/>
          </a:stretch>
        </p:blipFill>
        <p:spPr bwMode="auto">
          <a:xfrm>
            <a:off x="642734" y="1842911"/>
            <a:ext cx="18002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2693" y="1002271"/>
            <a:ext cx="36724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rPr>
              <a:t>1) Packages -&gt; Set CRAN mirror</a:t>
            </a:r>
          </a:p>
          <a:p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rPr>
              <a:t>2) Package -&gt; Install package(s)</a:t>
            </a:r>
            <a:endParaRPr lang="da-DK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44293" t="7320" r="44682" b="7631"/>
          <a:stretch>
            <a:fillRect/>
          </a:stretch>
        </p:blipFill>
        <p:spPr bwMode="auto">
          <a:xfrm>
            <a:off x="5555922" y="332656"/>
            <a:ext cx="1320334" cy="636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42733" y="2010384"/>
            <a:ext cx="1800200" cy="1692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da-DK" sz="5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733" y="2298415"/>
            <a:ext cx="1800200" cy="1692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da-DK" sz="500" dirty="0">
              <a:solidFill>
                <a:prstClr val="black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 l="43307" t="7791" r="43306" b="7791"/>
          <a:stretch>
            <a:fillRect/>
          </a:stretch>
        </p:blipFill>
        <p:spPr bwMode="auto">
          <a:xfrm>
            <a:off x="7380312" y="332656"/>
            <a:ext cx="1619143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555922" y="55657"/>
            <a:ext cx="129614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rPr>
              <a:t>Mirrors</a:t>
            </a:r>
            <a:endParaRPr lang="da-DK" sz="120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0312" y="116632"/>
            <a:ext cx="158417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rPr>
              <a:t>Packages</a:t>
            </a:r>
            <a:endParaRPr lang="da-DK" sz="120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013" y="5792539"/>
            <a:ext cx="54726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library(“package name”) </a:t>
            </a:r>
            <a:r>
              <a:rPr lang="en-US" b="1" dirty="0" smtClean="0">
                <a:solidFill>
                  <a:prstClr val="black"/>
                </a:solidFill>
              </a:rPr>
              <a:t>or</a:t>
            </a: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  </a:t>
            </a:r>
            <a:r>
              <a:rPr lang="en-US" b="1" dirty="0" smtClean="0">
                <a:solidFill>
                  <a:srgbClr val="00B050"/>
                </a:solidFill>
              </a:rPr>
              <a:t>require(“package name”)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&gt; library(“ape”)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&gt; require(“vegan”)</a:t>
            </a:r>
            <a:endParaRPr lang="da-DK" sz="1400" dirty="0" err="1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021" y="5296614"/>
            <a:ext cx="252028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79646">
                    <a:lumMod val="75000"/>
                  </a:srgbClr>
                </a:solidFill>
              </a:rPr>
              <a:t>Load packages</a:t>
            </a:r>
            <a:endParaRPr lang="da-DK" sz="2800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2693" y="3594559"/>
            <a:ext cx="349025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da-DK" dirty="0" smtClean="0">
                <a:solidFill>
                  <a:prstClr val="black"/>
                </a:solidFill>
              </a:rPr>
              <a:t>&gt; install.packages(”package name")</a:t>
            </a:r>
            <a:endParaRPr lang="da-DK" dirty="0"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10800000">
            <a:off x="426709" y="2946487"/>
            <a:ext cx="936104" cy="64807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/>
      <p:bldP spid="19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262386"/>
            <a:ext cx="678288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79646">
                    <a:lumMod val="75000"/>
                  </a:srgbClr>
                </a:solidFill>
              </a:rPr>
              <a:t>Useful software companied with R</a:t>
            </a:r>
            <a:endParaRPr lang="da-DK" sz="3600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4" y="2182501"/>
            <a:ext cx="35805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b="1" dirty="0" smtClean="0">
                <a:solidFill>
                  <a:srgbClr val="00B050"/>
                </a:solidFill>
              </a:rPr>
              <a:t>Tinn-R</a:t>
            </a:r>
          </a:p>
          <a:p>
            <a:r>
              <a:rPr lang="da-DK" sz="2400" dirty="0" smtClean="0">
                <a:solidFill>
                  <a:prstClr val="black"/>
                </a:solidFill>
              </a:rPr>
              <a:t>http://sciviews.org/Tinn-R/</a:t>
            </a:r>
            <a:endParaRPr lang="da-DK" sz="24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3161615"/>
            <a:ext cx="484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Revolution-R</a:t>
            </a:r>
          </a:p>
          <a:p>
            <a:r>
              <a:rPr lang="da-DK" sz="2400" dirty="0" smtClean="0">
                <a:solidFill>
                  <a:prstClr val="black"/>
                </a:solidFill>
              </a:rPr>
              <a:t>http://www.revolutionanalytics.com/</a:t>
            </a:r>
            <a:endParaRPr lang="da-DK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196752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</a:rPr>
              <a:t>Rstudio</a:t>
            </a:r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http://www.rstudio.com/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4147364"/>
            <a:ext cx="484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</a:rPr>
              <a:t>Emacs</a:t>
            </a:r>
            <a:r>
              <a:rPr 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&amp;</a:t>
            </a:r>
            <a:r>
              <a:rPr lang="en-US" sz="2400" b="1" dirty="0" smtClean="0">
                <a:solidFill>
                  <a:srgbClr val="00B050"/>
                </a:solidFill>
              </a:rPr>
              <a:t> ESS</a:t>
            </a:r>
          </a:p>
          <a:p>
            <a:r>
              <a:rPr lang="da-DK" sz="2400" dirty="0" smtClean="0">
                <a:solidFill>
                  <a:prstClr val="black"/>
                </a:solidFill>
              </a:rPr>
              <a:t>http://www.revolutionanalytics.com/</a:t>
            </a:r>
            <a:endParaRPr lang="da-DK" sz="2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5133113"/>
            <a:ext cx="484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Notepad++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&amp; </a:t>
            </a:r>
            <a:r>
              <a:rPr lang="en-US" sz="2400" b="1" dirty="0" err="1" smtClean="0">
                <a:solidFill>
                  <a:srgbClr val="00B050"/>
                </a:solidFill>
              </a:rPr>
              <a:t>NppToR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r>
              <a:rPr lang="da-DK" sz="2400" dirty="0" smtClean="0">
                <a:solidFill>
                  <a:prstClr val="black"/>
                </a:solidFill>
              </a:rPr>
              <a:t>http://www.revolutionanalytics.com/</a:t>
            </a:r>
            <a:endParaRPr lang="da-DK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软件安装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0" y="1023763"/>
            <a:ext cx="8640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+mj-lt"/>
                <a:ea typeface="黑体" panose="02010609060101010101" pitchFamily="49" charset="-122"/>
              </a:rPr>
              <a:t>RStudio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是为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R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语言设计的一种跨平台集成开发环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境，有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免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费版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本及收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费专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业版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本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，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桌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面版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和服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务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器版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（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可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由浏览器连接后使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用）。</a:t>
            </a:r>
            <a:r>
              <a:rPr lang="en-US" altLang="zh-CN" sz="2400" dirty="0" err="1" smtClean="0">
                <a:latin typeface="+mj-lt"/>
                <a:ea typeface="黑体" panose="02010609060101010101" pitchFamily="49" charset="-122"/>
              </a:rPr>
              <a:t>RStudio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主要基于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Java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C++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以及少量的</a:t>
            </a:r>
            <a:r>
              <a:rPr lang="en-US" altLang="zh-CN" sz="2400" dirty="0">
                <a:latin typeface="+mj-lt"/>
                <a:ea typeface="黑体" panose="02010609060101010101" pitchFamily="49" charset="-122"/>
              </a:rPr>
              <a:t>JavaScript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，而它的图形用户界面则基于</a:t>
            </a:r>
            <a:r>
              <a:rPr lang="en-US" altLang="zh-CN" sz="2400" dirty="0" err="1">
                <a:latin typeface="+mj-lt"/>
                <a:ea typeface="黑体" panose="02010609060101010101" pitchFamily="49" charset="-122"/>
              </a:rPr>
              <a:t>Qt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。最</a:t>
            </a:r>
            <a:r>
              <a:rPr lang="zh-CN" altLang="en-US" sz="2400" dirty="0">
                <a:latin typeface="+mj-lt"/>
                <a:ea typeface="黑体" panose="02010609060101010101" pitchFamily="49" charset="-122"/>
              </a:rPr>
              <a:t>新版本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为</a:t>
            </a:r>
            <a:r>
              <a:rPr lang="en-US" sz="2400" b="1" dirty="0" smtClean="0">
                <a:latin typeface="+mj-lt"/>
                <a:ea typeface="黑体" panose="02010609060101010101" pitchFamily="49" charset="-122"/>
              </a:rPr>
              <a:t>1.</a:t>
            </a:r>
            <a:r>
              <a:rPr lang="en-US" altLang="zh-CN" sz="2400" b="1" dirty="0" smtClean="0">
                <a:latin typeface="+mj-lt"/>
                <a:ea typeface="黑体" panose="02010609060101010101" pitchFamily="49" charset="-122"/>
              </a:rPr>
              <a:t>4</a:t>
            </a:r>
            <a:r>
              <a:rPr lang="zh-CN" altLang="en-US" sz="2400" dirty="0" smtClean="0">
                <a:latin typeface="+mj-lt"/>
                <a:ea typeface="黑体" panose="02010609060101010101" pitchFamily="49" charset="-122"/>
              </a:rPr>
              <a:t>。</a:t>
            </a:r>
            <a:endParaRPr lang="en-US" sz="2400" dirty="0">
              <a:latin typeface="+mj-lt"/>
              <a:ea typeface="黑体" panose="02010609060101010101" pitchFamily="49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00222"/>
            <a:ext cx="5760640" cy="39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19872" y="117248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课程目标</a:t>
            </a:r>
            <a:endParaRPr lang="da-DK" sz="40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658795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掌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握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语言的基础，并能在个人研究中灵活运用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语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言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掌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握资源环境相关学科中常用方法的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9844" y="378904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实践！实践！实践！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7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软件安装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06920"/>
            <a:ext cx="5904657" cy="58987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12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7633"/>
            <a:ext cx="8124819" cy="331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5165"/>
            <a:ext cx="9144000" cy="2729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0824" y="99034"/>
            <a:ext cx="2613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软件安装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2979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5992023" cy="41019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48880"/>
            <a:ext cx="2830566" cy="41019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50828" y="116632"/>
            <a:ext cx="3642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代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码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编辑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006532"/>
            <a:ext cx="24114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70000"/>
              <a:buFont typeface="Wingdings" panose="05000000000000000000" pitchFamily="2" charset="2"/>
              <a:buChar char="q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Notepad++</a:t>
            </a:r>
          </a:p>
          <a:p>
            <a:pPr marL="285750" indent="-285750">
              <a:buSzPct val="70000"/>
              <a:buFont typeface="Wingdings" panose="05000000000000000000" pitchFamily="2" charset="2"/>
              <a:buChar char="q"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NppToR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8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548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824" y="99034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书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11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4664"/>
            <a:ext cx="4361265" cy="61343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t="8399" r="45611" b="40151"/>
          <a:stretch/>
        </p:blipFill>
        <p:spPr>
          <a:xfrm>
            <a:off x="4644008" y="404664"/>
            <a:ext cx="4309636" cy="61343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15616" y="91207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书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93" y="-17334"/>
            <a:ext cx="4586107" cy="68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18" y="1268760"/>
            <a:ext cx="3507282" cy="5366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68761"/>
            <a:ext cx="3798973" cy="5366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0824" y="99034"/>
            <a:ext cx="2098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具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书</a:t>
            </a:r>
            <a:endParaRPr lang="da-DK" sz="4000" b="1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45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>
              <a:buSzPct val="45000"/>
              <a:buFont typeface="StarSymbol"/>
              <a:buNone/>
            </a:pPr>
            <a:r>
              <a:rPr lang="en-US" altLang="en-US" smtClean="0"/>
              <a:t>Using R interactively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23528" y="980728"/>
            <a:ext cx="8568952" cy="5760640"/>
          </a:xfrm>
        </p:spPr>
        <p:txBody>
          <a:bodyPr/>
          <a:lstStyle/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Default Prompt - shown when R is expecting input commands</a:t>
            </a:r>
          </a:p>
          <a:p>
            <a:pPr>
              <a:buSzPct val="90000"/>
              <a:buFontTx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&gt;</a:t>
            </a:r>
          </a:p>
          <a:p>
            <a:pPr>
              <a:buSzPct val="90000"/>
              <a:buFontTx/>
              <a:buNone/>
              <a:defRPr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Continuation Prompt – shown when R is expecting further input for a not-yet complete command</a:t>
            </a:r>
          </a:p>
          <a:p>
            <a:pPr>
              <a:buSzPct val="90000"/>
              <a:buFontTx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+</a:t>
            </a:r>
          </a:p>
          <a:p>
            <a:pPr>
              <a:buSzPct val="90000"/>
              <a:buFontTx/>
              <a:buNone/>
              <a:defRPr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Pressing </a:t>
            </a:r>
            <a:r>
              <a:rPr lang="en-US" sz="2400" dirty="0" smtClean="0">
                <a:solidFill>
                  <a:srgbClr val="1D02BE"/>
                </a:solidFill>
                <a:ea typeface="+mn-ea"/>
                <a:cs typeface="+mn-cs"/>
              </a:rPr>
              <a:t>&lt;Enter&gt; </a:t>
            </a:r>
            <a:r>
              <a:rPr lang="en-US" sz="2400" dirty="0" smtClean="0">
                <a:ea typeface="+mn-ea"/>
                <a:cs typeface="+mn-cs"/>
              </a:rPr>
              <a:t>sends a command to the R engine for evaluation</a:t>
            </a: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endParaRPr lang="en-US" sz="2400" dirty="0" smtClean="0">
              <a:ea typeface="+mn-ea"/>
              <a:cs typeface="+mn-cs"/>
            </a:endParaRP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Use </a:t>
            </a:r>
            <a:r>
              <a:rPr lang="en-US" sz="2400" dirty="0" smtClean="0">
                <a:ea typeface="+mn-ea"/>
                <a:cs typeface="+mn-cs"/>
              </a:rPr>
              <a:t>the </a:t>
            </a:r>
            <a:r>
              <a:rPr lang="en-US" sz="2400" b="1" dirty="0" smtClean="0">
                <a:solidFill>
                  <a:srgbClr val="1D02BE"/>
                </a:solidFill>
                <a:ea typeface="+mn-ea"/>
                <a:cs typeface="+mn-cs"/>
              </a:rPr>
              <a:t>up</a:t>
            </a:r>
            <a:r>
              <a:rPr lang="en-US" sz="2400" dirty="0" smtClean="0"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1D02BE"/>
                </a:solidFill>
                <a:ea typeface="+mn-ea"/>
                <a:cs typeface="+mn-cs"/>
              </a:rPr>
              <a:t>down</a:t>
            </a:r>
            <a:r>
              <a:rPr lang="en-US" sz="2400" dirty="0" smtClean="0">
                <a:ea typeface="+mn-ea"/>
                <a:cs typeface="+mn-cs"/>
              </a:rPr>
              <a:t> arrow keys to navigate through a history of commands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671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/>
          <p:nvPr/>
        </p:nvSpPr>
        <p:spPr>
          <a:xfrm flipH="1">
            <a:off x="838200" y="1219200"/>
            <a:ext cx="989013" cy="609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lIns="0" tIns="0" rIns="0" bIns="0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defTabSz="912719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1903413" y="1066800"/>
            <a:ext cx="1438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270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Tahoma" panose="020B0604030504040204" pitchFamily="34" charset="0"/>
              </a:rPr>
              <a:t>Default Prompt</a:t>
            </a:r>
          </a:p>
        </p:txBody>
      </p:sp>
      <p:sp>
        <p:nvSpPr>
          <p:cNvPr id="7" name="Straight Connector 6"/>
          <p:cNvSpPr/>
          <p:nvPr/>
        </p:nvSpPr>
        <p:spPr>
          <a:xfrm flipH="1" flipV="1">
            <a:off x="838200" y="3657600"/>
            <a:ext cx="685800" cy="6096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lIns="0" tIns="0" rIns="0" bIns="0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defTabSz="912719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21508" name="TextBox 7"/>
          <p:cNvSpPr txBox="1">
            <a:spLocks noChangeArrowheads="1"/>
          </p:cNvSpPr>
          <p:nvPr/>
        </p:nvSpPr>
        <p:spPr bwMode="auto">
          <a:xfrm>
            <a:off x="1524000" y="4267200"/>
            <a:ext cx="2287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270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Tahoma" panose="020B0604030504040204" pitchFamily="34" charset="0"/>
              </a:rPr>
              <a:t>Continuation Prompt</a:t>
            </a:r>
          </a:p>
        </p:txBody>
      </p:sp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608013" y="1752600"/>
            <a:ext cx="31242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5 * 7 + 2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37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5 * (7 + 2)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45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5 *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  (7 + 2)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45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1263650" y="5486400"/>
            <a:ext cx="61277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270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 typeface="StarSymbol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Tahoma" panose="020B0604030504040204" pitchFamily="34" charset="0"/>
              </a:rPr>
              <a:t>Note:</a:t>
            </a:r>
            <a:r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Tahoma" panose="020B0604030504040204" pitchFamily="34" charset="0"/>
              </a:rPr>
              <a:t>  Spaces and carriage returns in R expressions are ignored, as long as they are not in the middle of numbers or names.  </a:t>
            </a:r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5029200" y="990600"/>
            <a:ext cx="34290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100 ^ 100 ^ 100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Inf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5 / 0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Inf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-5 / 0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-Inf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0 / 0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NaN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(-5) ^ (1/2)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[1] NaN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5 * 7 + 2 1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Error: unexpected numeric constant in "5 * 7 + 2 1"</a:t>
            </a:r>
          </a:p>
          <a:p>
            <a:pPr marL="0" marR="0" lvl="0" indent="0" algn="l" defTabSz="8286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1512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altLang="en-US" dirty="0" smtClean="0"/>
              <a:t>Arithmetic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63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369604"/>
            <a:ext cx="79928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1) If you know the functions: </a:t>
            </a:r>
            <a:r>
              <a:rPr lang="en-US" sz="2800" b="1" dirty="0" smtClean="0">
                <a:solidFill>
                  <a:srgbClr val="00B050"/>
                </a:solidFill>
              </a:rPr>
              <a:t>?</a:t>
            </a:r>
          </a:p>
          <a:p>
            <a:r>
              <a:rPr lang="en-US" sz="2000" dirty="0" smtClean="0"/>
              <a:t>e.g. 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?</a:t>
            </a:r>
            <a:r>
              <a:rPr lang="en-US" sz="2000" dirty="0" err="1" smtClean="0">
                <a:solidFill>
                  <a:srgbClr val="FF0000"/>
                </a:solidFill>
              </a:rPr>
              <a:t>read.table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&gt; ?lm</a:t>
            </a:r>
          </a:p>
          <a:p>
            <a:endParaRPr lang="da-DK" sz="2000" dirty="0" smtClean="0">
              <a:solidFill>
                <a:srgbClr val="FF0000"/>
              </a:solidFill>
            </a:endParaRPr>
          </a:p>
          <a:p>
            <a:pPr marL="0" lvl="1"/>
            <a:r>
              <a:rPr lang="en-US" altLang="en-US" sz="2000" dirty="0">
                <a:solidFill>
                  <a:srgbClr val="FF0000"/>
                </a:solidFill>
              </a:rPr>
              <a:t>&gt; help</a:t>
            </a:r>
            <a:r>
              <a:rPr lang="en-US" altLang="en-US" sz="2000" dirty="0" smtClean="0">
                <a:solidFill>
                  <a:srgbClr val="FF0000"/>
                </a:solidFill>
              </a:rPr>
              <a:t>(“mean”)</a:t>
            </a:r>
            <a:endParaRPr lang="en-US" altLang="en-US" sz="2000" dirty="0">
              <a:solidFill>
                <a:srgbClr val="FF0000"/>
              </a:solidFill>
            </a:endParaRPr>
          </a:p>
          <a:p>
            <a:endParaRPr lang="da-DK" sz="2000" dirty="0" err="1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88640"/>
            <a:ext cx="5472608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How to get help in R?</a:t>
            </a:r>
            <a:endParaRPr lang="da-DK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542" y="4070682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If you know a part of the function name: </a:t>
            </a:r>
            <a:r>
              <a:rPr lang="en-US" sz="2800" b="1" dirty="0" smtClean="0">
                <a:solidFill>
                  <a:srgbClr val="00B050"/>
                </a:solidFill>
              </a:rPr>
              <a:t>apropos()</a:t>
            </a:r>
          </a:p>
          <a:p>
            <a:r>
              <a:rPr lang="en-US" sz="2000" dirty="0" smtClean="0"/>
              <a:t>e.g. 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apropos(“</a:t>
            </a:r>
            <a:r>
              <a:rPr lang="en-US" sz="2000" dirty="0" err="1" smtClean="0">
                <a:solidFill>
                  <a:srgbClr val="FF0000"/>
                </a:solidFill>
              </a:rPr>
              <a:t>cor</a:t>
            </a:r>
            <a:r>
              <a:rPr lang="en-US" sz="2000" dirty="0" smtClean="0">
                <a:solidFill>
                  <a:srgbClr val="FF0000"/>
                </a:solidFill>
              </a:rPr>
              <a:t>”)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apropos(“lm”)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1038" y="4653136"/>
            <a:ext cx="42546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 smtClean="0">
                <a:solidFill>
                  <a:srgbClr val="1D02BE"/>
                </a:solidFill>
              </a:rPr>
              <a:t>[1] ".__C__recordedplot" "cancor"             "cor"               </a:t>
            </a:r>
          </a:p>
          <a:p>
            <a:r>
              <a:rPr lang="da-DK" sz="1400" dirty="0" smtClean="0">
                <a:solidFill>
                  <a:srgbClr val="1D02BE"/>
                </a:solidFill>
              </a:rPr>
              <a:t>[4] "cor.test"           "cov2cor"            "Harman23.cor"      </a:t>
            </a:r>
          </a:p>
          <a:p>
            <a:r>
              <a:rPr lang="da-DK" sz="1400" dirty="0" smtClean="0">
                <a:solidFill>
                  <a:srgbClr val="1D02BE"/>
                </a:solidFill>
              </a:rPr>
              <a:t>[7] "Harman74.cor"       "recordGraphics"     "recordPlot"</a:t>
            </a:r>
            <a:endParaRPr lang="da-DK" sz="1400" dirty="0">
              <a:solidFill>
                <a:srgbClr val="1D02B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30707" t="26690" r="33856" b="33620"/>
          <a:stretch>
            <a:fillRect/>
          </a:stretch>
        </p:blipFill>
        <p:spPr bwMode="auto">
          <a:xfrm>
            <a:off x="5724128" y="1327128"/>
            <a:ext cx="3203847" cy="224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869" y="1124744"/>
            <a:ext cx="83529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第一讲</a:t>
            </a:r>
            <a:r>
              <a:rPr 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R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语言环境简介及基本语法（</a:t>
            </a:r>
            <a:r>
              <a:rPr 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变量类型与定义、数据类型与结构、数据存储、数据输入与输出</a:t>
            </a:r>
            <a:endParaRPr 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第二讲 </a:t>
            </a:r>
            <a:r>
              <a:rPr 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语言环境简介及基本语法（</a:t>
            </a:r>
            <a:r>
              <a:rPr 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条件语句、循环语句、</a:t>
            </a:r>
            <a:r>
              <a:rPr 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apply functions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、编写</a:t>
            </a:r>
            <a:r>
              <a:rPr 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 functions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、基本做图方法</a:t>
            </a:r>
            <a:endParaRPr lang="en-US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讲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语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言做图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第四讲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相关与回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归分析及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其应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用（</a:t>
            </a:r>
            <a:r>
              <a:rPr 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相关分析、一元回归与多元回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归、</a:t>
            </a:r>
            <a:r>
              <a:rPr 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ANOVA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、方差分解分析</a:t>
            </a:r>
            <a:endParaRPr lang="en-US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第五讲 相关与回归分析及其应用（</a:t>
            </a:r>
            <a:r>
              <a:rPr 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广义线性模型、非线性回归</a:t>
            </a:r>
            <a:endParaRPr lang="en-US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第六讲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多元统计分析及其应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PCA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SEM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、线性混合效应模型</a:t>
            </a:r>
            <a:endParaRPr lang="en-US" altLang="zh-CN" sz="24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第七讲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多元统计分析及其应用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类分析、排序分析（</a:t>
            </a:r>
            <a:r>
              <a:rPr 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DCA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CCA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RDA</a:t>
            </a:r>
            <a:r>
              <a:rPr lang="zh-CN" altLang="en-US" sz="24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9872" y="117248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课程大纲</a:t>
            </a:r>
            <a:endParaRPr lang="da-DK" sz="40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79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3535387"/>
            <a:ext cx="146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4) </a:t>
            </a:r>
            <a:r>
              <a:rPr lang="en-US" dirty="0" err="1" smtClean="0"/>
              <a:t>help.start</a:t>
            </a:r>
            <a:r>
              <a:rPr lang="en-US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083365"/>
            <a:ext cx="79928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3) If you don’t know the functions: </a:t>
            </a:r>
            <a:r>
              <a:rPr lang="en-US" sz="2800" b="1" dirty="0" smtClean="0">
                <a:solidFill>
                  <a:srgbClr val="00B050"/>
                </a:solidFill>
              </a:rPr>
              <a:t>??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 smtClean="0"/>
              <a:t>or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help.search</a:t>
            </a:r>
            <a:r>
              <a:rPr lang="en-US" sz="2800" b="1" dirty="0" smtClean="0">
                <a:solidFill>
                  <a:srgbClr val="00B050"/>
                </a:solidFill>
              </a:rPr>
              <a:t>()</a:t>
            </a:r>
          </a:p>
          <a:p>
            <a:r>
              <a:rPr lang="en-US" sz="2000" dirty="0" smtClean="0"/>
              <a:t>e.g. 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??</a:t>
            </a:r>
            <a:r>
              <a:rPr lang="en-US" sz="2000" dirty="0" err="1" smtClean="0">
                <a:solidFill>
                  <a:srgbClr val="FF0000"/>
                </a:solidFill>
              </a:rPr>
              <a:t>read.table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&gt; ??lm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??”linear regression”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&gt; </a:t>
            </a:r>
            <a:r>
              <a:rPr lang="en-US" sz="2000" dirty="0" err="1" smtClean="0">
                <a:solidFill>
                  <a:srgbClr val="FF0000"/>
                </a:solidFill>
              </a:rPr>
              <a:t>help.search</a:t>
            </a:r>
            <a:r>
              <a:rPr lang="en-US" sz="2000" dirty="0" smtClean="0">
                <a:solidFill>
                  <a:srgbClr val="FF0000"/>
                </a:solidFill>
              </a:rPr>
              <a:t>(”linear regression”)</a:t>
            </a:r>
            <a:endParaRPr lang="da-DK" sz="2000" dirty="0" err="1" smtClean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30712" t="27090" r="33851" b="33221"/>
          <a:stretch>
            <a:fillRect/>
          </a:stretch>
        </p:blipFill>
        <p:spPr bwMode="auto">
          <a:xfrm>
            <a:off x="5940152" y="1556792"/>
            <a:ext cx="2987824" cy="209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536" y="188640"/>
            <a:ext cx="5472608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How to get help in R?</a:t>
            </a:r>
            <a:endParaRPr lang="da-DK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5"/>
          <a:stretch/>
        </p:blipFill>
        <p:spPr>
          <a:xfrm>
            <a:off x="0" y="3904719"/>
            <a:ext cx="9144000" cy="29201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2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700" y="116632"/>
            <a:ext cx="6696075" cy="692150"/>
          </a:xfrm>
        </p:spPr>
        <p:txBody>
          <a:bodyPr>
            <a:spAutoFit/>
          </a:bodyPr>
          <a:lstStyle/>
          <a:p>
            <a:pPr>
              <a:buSzPct val="45000"/>
              <a:buFont typeface="StarSymbol"/>
              <a:buNone/>
            </a:pPr>
            <a:r>
              <a:rPr lang="en-US" altLang="en-US" dirty="0" smtClean="0"/>
              <a:t>What Are Objects in R?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A single entity in R is called an “object”</a:t>
            </a: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Objects store information ranging from data values to R language commands and functions</a:t>
            </a: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Everything in R is considered to be an object: Data, commands, functions, operators, graphs</a:t>
            </a:r>
          </a:p>
          <a:p>
            <a:pPr marL="342900" lvl="1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Objects storing data for a typical data analysis include:</a:t>
            </a:r>
          </a:p>
          <a:p>
            <a:pPr marL="800100" lvl="4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Vectors</a:t>
            </a:r>
          </a:p>
          <a:p>
            <a:pPr marL="800100" lvl="4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Matrices</a:t>
            </a:r>
          </a:p>
          <a:p>
            <a:pPr marL="800100" lvl="4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Data frames</a:t>
            </a:r>
          </a:p>
          <a:p>
            <a:pPr marL="800100" lvl="4" indent="-342900">
              <a:buSzPct val="90000"/>
              <a:buFont typeface="Arial" pitchFamily="34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Lists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9529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381000" y="838200"/>
            <a:ext cx="85344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2825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0025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97225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4425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The simplest R object type is a </a:t>
            </a:r>
            <a:r>
              <a:rPr lang="en-US" altLang="en-US" sz="1800" i="1"/>
              <a:t>vector</a:t>
            </a:r>
            <a:r>
              <a:rPr lang="en-US" altLang="en-US" sz="1800"/>
              <a:t>, which is an </a:t>
            </a:r>
            <a:r>
              <a:rPr lang="en-US" altLang="en-US" sz="1800" i="1"/>
              <a:t>ordered sequence</a:t>
            </a:r>
            <a:r>
              <a:rPr lang="en-US" altLang="en-US" sz="1800"/>
              <a:t> of values:</a:t>
            </a:r>
          </a:p>
          <a:p>
            <a:endParaRPr lang="en-US" altLang="en-US" sz="1800">
              <a:solidFill>
                <a:schemeClr val="accent2"/>
              </a:solidFill>
            </a:endParaRPr>
          </a:p>
          <a:p>
            <a:pPr lvl="1" indent="0"/>
            <a:r>
              <a:rPr lang="en-US" altLang="en-US" b="1">
                <a:solidFill>
                  <a:srgbClr val="0000FF"/>
                </a:solidFill>
              </a:rPr>
              <a:t> 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[1] 9.6 12.9 9.9 8.7 6.8 12.5 13.0 10.1</a:t>
            </a:r>
          </a:p>
          <a:p>
            <a:endParaRPr lang="en-US" altLang="en-US" b="1">
              <a:solidFill>
                <a:srgbClr val="008000"/>
              </a:solidFill>
            </a:endParaRPr>
          </a:p>
          <a:p>
            <a:r>
              <a:rPr lang="en-US" altLang="en-US" b="1">
                <a:solidFill>
                  <a:srgbClr val="008000"/>
                </a:solidFill>
              </a:rPr>
              <a:t>Note:</a:t>
            </a:r>
            <a:r>
              <a:rPr lang="en-US" altLang="en-US">
                <a:solidFill>
                  <a:srgbClr val="008000"/>
                </a:solidFill>
              </a:rPr>
              <a:t>  In R, even single values (scalars) are vectors (of length one).</a:t>
            </a: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r>
              <a:rPr lang="en-US" altLang="en-US"/>
              <a:t>Vectors may also contain </a:t>
            </a:r>
            <a:r>
              <a:rPr lang="en-US" altLang="en-US" i="1"/>
              <a:t>categorical</a:t>
            </a:r>
            <a:r>
              <a:rPr lang="en-US" altLang="en-US"/>
              <a:t> or </a:t>
            </a:r>
            <a:r>
              <a:rPr lang="en-US" altLang="en-US" i="1"/>
              <a:t>character</a:t>
            </a:r>
            <a:r>
              <a:rPr lang="en-US" altLang="en-US"/>
              <a:t> data:</a:t>
            </a:r>
          </a:p>
          <a:p>
            <a:endParaRPr lang="en-US" altLang="en-US">
              <a:solidFill>
                <a:schemeClr val="accent2"/>
              </a:solidFill>
            </a:endParaRPr>
          </a:p>
          <a:p>
            <a:pPr lvl="1" indent="0"/>
            <a:r>
              <a:rPr lang="en-US" altLang="en-US" b="1">
                <a:solidFill>
                  <a:srgbClr val="0000FF"/>
                </a:solidFill>
              </a:rPr>
              <a:t>  </a:t>
            </a:r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[1] 10pm 6am  6pm 10am 2am 10pm  2pm 2pm</a:t>
            </a:r>
          </a:p>
          <a:p>
            <a:pPr lvl="1" indent="0"/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[9] 10pm 2am 10am  6pm 6pm 10pm 10am</a:t>
            </a:r>
          </a:p>
          <a:p>
            <a:endParaRPr lang="en-US" altLang="en-US">
              <a:solidFill>
                <a:srgbClr val="000000"/>
              </a:solidFill>
            </a:endParaRPr>
          </a:p>
          <a:p>
            <a:r>
              <a:rPr lang="en-US" altLang="en-US"/>
              <a:t>When long vectors are printed, the brackets, </a:t>
            </a:r>
            <a:r>
              <a:rPr lang="en-US" altLang="en-US" b="1">
                <a:latin typeface="Courier New" panose="02070309020205020404" pitchFamily="49" charset="0"/>
              </a:rPr>
              <a:t>[]</a:t>
            </a:r>
            <a:r>
              <a:rPr lang="en-US" altLang="en-US"/>
              <a:t>, contain the </a:t>
            </a:r>
            <a:r>
              <a:rPr lang="en-US" altLang="en-US" i="1"/>
              <a:t>index</a:t>
            </a:r>
            <a:r>
              <a:rPr lang="en-US" altLang="en-US"/>
              <a:t> to the first value in each row of the printout.</a:t>
            </a:r>
          </a:p>
          <a:p>
            <a:endParaRPr lang="en-US" altLang="en-US"/>
          </a:p>
          <a:p>
            <a:r>
              <a:rPr lang="en-US" altLang="en-US"/>
              <a:t>A </a:t>
            </a:r>
            <a:r>
              <a:rPr lang="en-US" altLang="en-US" i="1"/>
              <a:t>matrix</a:t>
            </a:r>
            <a:r>
              <a:rPr lang="en-US" altLang="en-US"/>
              <a:t> is a vector with a rectangular structure imposed on it:</a:t>
            </a:r>
          </a:p>
          <a:p>
            <a:endParaRPr lang="en-US" altLang="en-US">
              <a:solidFill>
                <a:schemeClr val="accent2"/>
              </a:solidFill>
            </a:endParaRPr>
          </a:p>
          <a:p>
            <a:pPr lvl="1" indent="0"/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     [,1] [,2] [,3] </a:t>
            </a:r>
          </a:p>
          <a:p>
            <a:pPr lvl="1" indent="0"/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[1,]  9.6 16.2  9.5</a:t>
            </a:r>
          </a:p>
          <a:p>
            <a:pPr lvl="1" indent="0"/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[2,] 12.9 14.1 16.5</a:t>
            </a:r>
          </a:p>
          <a:p>
            <a:pPr lvl="1" indent="0"/>
            <a:r>
              <a:rPr lang="en-US" altLang="en-US" b="1">
                <a:solidFill>
                  <a:srgbClr val="0000FF"/>
                </a:solidFill>
                <a:latin typeface="Courier New" panose="02070309020205020404" pitchFamily="49" charset="0"/>
              </a:rPr>
              <a:t> [3,]  9.9 10.6  9.3</a:t>
            </a:r>
          </a:p>
          <a:p>
            <a:pPr lvl="4" indent="0" hangingPunct="0">
              <a:lnSpc>
                <a:spcPct val="89000"/>
              </a:lnSpc>
              <a:spcBef>
                <a:spcPct val="50000"/>
              </a:spcBef>
              <a:spcAft>
                <a:spcPts val="575"/>
              </a:spcAft>
              <a:buSzPct val="45000"/>
            </a:pPr>
            <a:endParaRPr lang="en-US" altLang="en-US" sz="2000" b="1">
              <a:solidFill>
                <a:srgbClr val="DC2300"/>
              </a:solidFill>
              <a:latin typeface="Courier New" panose="020703090202050204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6696075" cy="692150"/>
          </a:xfrm>
        </p:spPr>
        <p:txBody>
          <a:bodyPr>
            <a:normAutofit fontScale="90000"/>
          </a:bodyPr>
          <a:lstStyle/>
          <a:p>
            <a:pPr>
              <a:buSzPct val="45000"/>
              <a:buFont typeface="StarSymbol"/>
              <a:buNone/>
            </a:pPr>
            <a:r>
              <a:rPr lang="en-US" altLang="en-US" dirty="0" smtClean="0"/>
              <a:t>Data Object Examples ...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364038" y="5181600"/>
            <a:ext cx="43989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70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7088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hangingPunct="0">
              <a:buSzPct val="45000"/>
              <a:buFont typeface="StarSymbol"/>
              <a:buNone/>
            </a:pPr>
            <a:r>
              <a:rPr lang="en-US" altLang="en-US" b="1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Note:</a:t>
            </a:r>
            <a:r>
              <a:rPr lang="en-US" altLang="en-US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  For a matrix, the brackets indicate rows and columns.  For example,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ea typeface="Arial Unicode MS" panose="020B0604020202020204" pitchFamily="34" charset="-122"/>
                <a:cs typeface="Tahoma" panose="020B0604030504040204" pitchFamily="34" charset="0"/>
              </a:rPr>
              <a:t>[2,]</a:t>
            </a:r>
            <a:r>
              <a:rPr lang="en-US" altLang="en-US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 indicates the 2</a:t>
            </a:r>
            <a:r>
              <a:rPr lang="en-US" altLang="en-US" baseline="30000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nd</a:t>
            </a:r>
            <a:r>
              <a:rPr lang="en-US" altLang="en-US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 row, and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ea typeface="Arial Unicode MS" panose="020B0604020202020204" pitchFamily="34" charset="-122"/>
                <a:cs typeface="Tahoma" panose="020B0604030504040204" pitchFamily="34" charset="0"/>
              </a:rPr>
              <a:t>[,3]</a:t>
            </a:r>
            <a:r>
              <a:rPr lang="en-US" altLang="en-US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 indicates the 3</a:t>
            </a:r>
            <a:r>
              <a:rPr lang="en-US" altLang="en-US" baseline="30000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rd</a:t>
            </a:r>
            <a:r>
              <a:rPr lang="en-US" altLang="en-US" dirty="0">
                <a:solidFill>
                  <a:srgbClr val="008000"/>
                </a:solidFill>
                <a:ea typeface="Arial Unicode MS" panose="020B0604020202020204" pitchFamily="34" charset="-122"/>
                <a:cs typeface="Tahoma" panose="020B0604030504040204" pitchFamily="34" charset="0"/>
              </a:rPr>
              <a:t> column.</a:t>
            </a:r>
          </a:p>
        </p:txBody>
      </p:sp>
    </p:spTree>
    <p:extLst>
      <p:ext uri="{BB962C8B-B14F-4D97-AF65-F5344CB8AC3E}">
        <p14:creationId xmlns:p14="http://schemas.microsoft.com/office/powerpoint/2010/main" val="4802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6696075" cy="692150"/>
          </a:xfrm>
        </p:spPr>
        <p:txBody>
          <a:bodyPr>
            <a:spAutoFit/>
          </a:bodyPr>
          <a:lstStyle/>
          <a:p>
            <a:pPr>
              <a:buSzPct val="45000"/>
              <a:buFont typeface="StarSymbol"/>
              <a:buNone/>
            </a:pPr>
            <a:r>
              <a:rPr lang="en-US" altLang="en-US" smtClean="0"/>
              <a:t>Function Objects</a:t>
            </a:r>
          </a:p>
        </p:txBody>
      </p: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457200" y="914400"/>
            <a:ext cx="84582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/>
              <a:t>Actions in R are performed by </a:t>
            </a:r>
            <a:r>
              <a:rPr lang="en-US" altLang="en-US" sz="2000" i="1" dirty="0"/>
              <a:t>functions.</a:t>
            </a:r>
          </a:p>
          <a:p>
            <a:pPr lvl="1" indent="0"/>
            <a:r>
              <a:rPr lang="en-US" altLang="en-US" dirty="0"/>
              <a:t> </a:t>
            </a:r>
          </a:p>
          <a:p>
            <a:r>
              <a:rPr lang="en-US" altLang="en-US" dirty="0"/>
              <a:t>User input to functions are provided through </a:t>
            </a:r>
            <a:r>
              <a:rPr lang="en-US" altLang="en-US" i="1" dirty="0"/>
              <a:t>arguments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Functions are executed by typing the function name, followed by comma-separated arguments enclosed in parentheses:</a:t>
            </a:r>
          </a:p>
          <a:p>
            <a:pPr lvl="1" indent="0"/>
            <a:endParaRPr lang="en-US" altLang="en-US" dirty="0">
              <a:solidFill>
                <a:schemeClr val="accent2"/>
              </a:solidFill>
            </a:endParaRPr>
          </a:p>
          <a:p>
            <a:endParaRPr lang="en-US" altLang="en-US" b="1" dirty="0">
              <a:solidFill>
                <a:srgbClr val="DC2300"/>
              </a:solidFill>
              <a:latin typeface="Courier New" panose="02070309020205020404" pitchFamily="49" charset="0"/>
            </a:endParaRPr>
          </a:p>
          <a:p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&gt; mean( rivers, trim = 0.1 )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[1] 490.9469</a:t>
            </a:r>
          </a:p>
          <a:p>
            <a:endParaRPr lang="en-US" altLang="en-US" b="1" dirty="0">
              <a:solidFill>
                <a:srgbClr val="DC2300"/>
              </a:solidFill>
              <a:latin typeface="Courier New" panose="02070309020205020404" pitchFamily="49" charset="0"/>
            </a:endParaRPr>
          </a:p>
          <a:p>
            <a:endParaRPr lang="en-US" altLang="en-US" b="1" dirty="0">
              <a:solidFill>
                <a:srgbClr val="DC2300"/>
              </a:solidFill>
              <a:latin typeface="Courier New" panose="02070309020205020404" pitchFamily="49" charset="0"/>
            </a:endParaRPr>
          </a:p>
          <a:p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&gt; lm( circumference ~ age, data = Orange )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Call: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lm(formula = circumference ~ age, data = Orange)</a:t>
            </a:r>
          </a:p>
          <a:p>
            <a:endParaRPr lang="en-US" altLang="en-US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Coefficients: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(Intercept)          age  </a:t>
            </a:r>
          </a:p>
          <a:p>
            <a:r>
              <a:rPr lang="en-US" alt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   17.3997       0.1068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764704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185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>
          <a:xfrm>
            <a:off x="323528" y="908636"/>
            <a:ext cx="8496300" cy="4893400"/>
          </a:xfrm>
        </p:spPr>
        <p:txBody>
          <a:bodyPr>
            <a:normAutofit/>
          </a:bodyPr>
          <a:lstStyle/>
          <a:p>
            <a:r>
              <a:rPr lang="en-US" dirty="0" smtClean="0"/>
              <a:t>Basic structure: </a:t>
            </a:r>
          </a:p>
          <a:p>
            <a:pPr marL="0" indent="0" algn="ctr">
              <a:buNone/>
            </a:pPr>
            <a:r>
              <a:rPr lang="en-US" dirty="0" smtClean="0"/>
              <a:t>name &lt;- variable / function(x, parameter, …)</a:t>
            </a:r>
          </a:p>
          <a:p>
            <a:pPr marL="0" indent="0">
              <a:buNone/>
            </a:pPr>
            <a:r>
              <a:rPr lang="en-US" dirty="0" smtClean="0"/>
              <a:t>                           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name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variable / function(x)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                      variable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 function(x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 -&gt; name</a:t>
            </a: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Titel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300" cy="5759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</a:t>
            </a:r>
            <a:r>
              <a:rPr lang="en-US" dirty="0" err="1" smtClean="0"/>
              <a:t>staRt</a:t>
            </a:r>
            <a:r>
              <a:rPr lang="en-US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7644" y="3933056"/>
            <a:ext cx="188577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Assign values</a:t>
            </a:r>
            <a:endParaRPr lang="da-DK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644" y="5313982"/>
            <a:ext cx="2092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&gt; var1 &lt;- 2.5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&gt; c(2.5, 3, 6) -&gt; var2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&gt; var3 = 1:10</a:t>
            </a:r>
            <a:endParaRPr lang="da-DK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7644" y="4437112"/>
            <a:ext cx="177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Variable &lt;- value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Value -&gt; variable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Variable = value</a:t>
            </a:r>
            <a:endParaRPr lang="da-DK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0072" y="3933056"/>
            <a:ext cx="210352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Print on screen</a:t>
            </a:r>
            <a:endParaRPr lang="da-DK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0072" y="4466729"/>
            <a:ext cx="3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Type the variable name and enter</a:t>
            </a:r>
            <a:endParaRPr lang="da-DK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0072" y="4970785"/>
            <a:ext cx="840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&gt; var1</a:t>
            </a:r>
          </a:p>
          <a:p>
            <a:r>
              <a:rPr lang="en-US" dirty="0" smtClean="0">
                <a:solidFill>
                  <a:srgbClr val="1D02BE"/>
                </a:solidFill>
              </a:rPr>
              <a:t>[1] 2.5 </a:t>
            </a:r>
            <a:endParaRPr lang="da-DK" dirty="0">
              <a:solidFill>
                <a:srgbClr val="1D02BE"/>
              </a:solidFill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5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91680" y="148975"/>
            <a:ext cx="559691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to define a variable name?</a:t>
            </a:r>
            <a:endParaRPr lang="da-DK" sz="3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9552" y="2780928"/>
            <a:ext cx="74652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Composed of letters, numbers and specific symbols (i.e. “</a:t>
            </a:r>
            <a:r>
              <a:rPr lang="en-US" sz="2400" b="1" dirty="0" smtClean="0">
                <a:solidFill>
                  <a:srgbClr val="00B050"/>
                </a:solidFill>
              </a:rPr>
              <a:t>.</a:t>
            </a:r>
            <a:r>
              <a:rPr lang="en-US" dirty="0" smtClean="0"/>
              <a:t>” and “</a:t>
            </a:r>
            <a:r>
              <a:rPr lang="en-US" b="1" dirty="0" smtClean="0">
                <a:solidFill>
                  <a:srgbClr val="00B050"/>
                </a:solidFill>
              </a:rPr>
              <a:t>_</a:t>
            </a:r>
            <a:r>
              <a:rPr lang="en-US" dirty="0" smtClean="0"/>
              <a:t>”)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var,1                   var%1                   var_1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var-1                   var’1                     var.1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2 Case sensitive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VAR.1 ≠ var.1</a:t>
            </a:r>
          </a:p>
          <a:p>
            <a:endParaRPr lang="en-US" dirty="0" smtClean="0"/>
          </a:p>
          <a:p>
            <a:r>
              <a:rPr lang="en-US" dirty="0" smtClean="0"/>
              <a:t>3 Start with letters or dot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1var                .var1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4 No spaces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var</a:t>
            </a:r>
            <a:r>
              <a:rPr lang="en-US" b="1" dirty="0" smtClean="0">
                <a:solidFill>
                  <a:srgbClr val="FF0000"/>
                </a:solidFill>
              </a:rPr>
              <a:t> 1                  var.1</a:t>
            </a:r>
            <a:endParaRPr lang="da-DK" b="1" dirty="0" smtClean="0">
              <a:solidFill>
                <a:srgbClr val="FF0000"/>
              </a:solidFill>
            </a:endParaRPr>
          </a:p>
          <a:p>
            <a:endParaRPr lang="da-DK" b="1" dirty="0">
              <a:solidFill>
                <a:srgbClr val="FF0000"/>
              </a:solidFill>
            </a:endParaRPr>
          </a:p>
        </p:txBody>
      </p:sp>
      <p:pic>
        <p:nvPicPr>
          <p:cNvPr id="5125" name="Picture 5" descr="C:\Users\zwang\AppData\Local\Microsoft\Windows\Temporary Internet Files\Content.IE5\5PQW06YV\MC90043381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284984"/>
            <a:ext cx="369497" cy="369497"/>
          </a:xfrm>
          <a:prstGeom prst="rect">
            <a:avLst/>
          </a:prstGeom>
          <a:noFill/>
        </p:spPr>
      </p:pic>
      <p:pic>
        <p:nvPicPr>
          <p:cNvPr id="5126" name="Picture 6" descr="C:\Users\zwang\AppData\Local\Microsoft\Windows\Temporary Internet Files\Content.IE5\1CG6IGV7\MC90043440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212976"/>
            <a:ext cx="288032" cy="403514"/>
          </a:xfrm>
          <a:prstGeom prst="rect">
            <a:avLst/>
          </a:prstGeom>
          <a:noFill/>
        </p:spPr>
      </p:pic>
      <p:pic>
        <p:nvPicPr>
          <p:cNvPr id="16" name="Picture 6" descr="C:\Users\zwang\AppData\Local\Microsoft\Windows\Temporary Internet Files\Content.IE5\1CG6IGV7\MC90043440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212976"/>
            <a:ext cx="288032" cy="403514"/>
          </a:xfrm>
          <a:prstGeom prst="rect">
            <a:avLst/>
          </a:prstGeom>
          <a:noFill/>
        </p:spPr>
      </p:pic>
      <p:pic>
        <p:nvPicPr>
          <p:cNvPr id="17" name="Picture 6" descr="C:\Users\zwang\AppData\Local\Microsoft\Windows\Temporary Internet Files\Content.IE5\1CG6IGV7\MC90043440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013176"/>
            <a:ext cx="288032" cy="403513"/>
          </a:xfrm>
          <a:prstGeom prst="rect">
            <a:avLst/>
          </a:prstGeom>
          <a:noFill/>
        </p:spPr>
      </p:pic>
      <p:pic>
        <p:nvPicPr>
          <p:cNvPr id="24" name="Picture 6" descr="C:\Users\zwang\AppData\Local\Microsoft\Windows\Temporary Internet Files\Content.IE5\1CG6IGV7\MC90043440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805264"/>
            <a:ext cx="288032" cy="403513"/>
          </a:xfrm>
          <a:prstGeom prst="rect">
            <a:avLst/>
          </a:prstGeom>
          <a:noFill/>
        </p:spPr>
      </p:pic>
      <p:pic>
        <p:nvPicPr>
          <p:cNvPr id="25" name="Picture 5" descr="C:\Users\zwang\AppData\Local\Microsoft\Windows\Temporary Internet Files\Content.IE5\5PQW06YV\MC90043381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877272"/>
            <a:ext cx="369497" cy="369497"/>
          </a:xfrm>
          <a:prstGeom prst="rect">
            <a:avLst/>
          </a:prstGeom>
          <a:noFill/>
        </p:spPr>
      </p:pic>
      <p:pic>
        <p:nvPicPr>
          <p:cNvPr id="26" name="Picture 5" descr="C:\Users\zwang\AppData\Local\Microsoft\Windows\Temporary Internet Files\Content.IE5\5PQW06YV\MC90043381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013176"/>
            <a:ext cx="369497" cy="36949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67544" y="1068992"/>
            <a:ext cx="84066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For object names, normally all alphanumeric symbols are allowed plus ‘.’ and ‘_’, with the restriction that a name must start with ‘.’ or a letter, and if it starts with ‘.’ the second character must not be a digit.</a:t>
            </a: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r>
              <a:rPr lang="en-US" altLang="en-US" b="1" dirty="0"/>
              <a:t>Important: </a:t>
            </a:r>
            <a:r>
              <a:rPr lang="en-US" altLang="en-US" dirty="0"/>
              <a:t>Names are </a:t>
            </a:r>
            <a:r>
              <a:rPr lang="en-US" altLang="en-US" b="1" dirty="0"/>
              <a:t>case sensitive</a:t>
            </a:r>
            <a:r>
              <a:rPr lang="en-US" altLang="en-US" dirty="0"/>
              <a:t>.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611560" y="1412776"/>
            <a:ext cx="81534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8675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  <a:p>
            <a:r>
              <a:rPr lang="en-US" altLang="en-US" dirty="0"/>
              <a:t>Examples of valid names:</a:t>
            </a:r>
          </a:p>
          <a:p>
            <a:endParaRPr lang="en-US" altLang="en-US" b="1" dirty="0">
              <a:solidFill>
                <a:schemeClr val="accent2"/>
              </a:solidFill>
            </a:endParaRPr>
          </a:p>
          <a:p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Survey.2    </a:t>
            </a:r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diastolic.blood.pressure</a:t>
            </a:r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      r.2.d.2     ._clone</a:t>
            </a:r>
          </a:p>
          <a:p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data.from.professor.Smiths.dog.on.the.day.of.its.untimely.death</a:t>
            </a:r>
            <a:r>
              <a:rPr lang="en-US" altLang="en-US" dirty="0">
                <a:solidFill>
                  <a:srgbClr val="DC2300"/>
                </a:solidFill>
              </a:rPr>
              <a:t> </a:t>
            </a: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r>
              <a:rPr lang="en-US" altLang="en-US" dirty="0"/>
              <a:t>Examples of invalid names:</a:t>
            </a: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2.b.or.not.2.b         _</a:t>
            </a:r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outch</a:t>
            </a:r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     .2b.ornot.2b</a:t>
            </a:r>
          </a:p>
          <a:p>
            <a:endParaRPr lang="en-US" altLang="en-US" dirty="0">
              <a:solidFill>
                <a:schemeClr val="accent2"/>
              </a:solidFill>
              <a:latin typeface="Courier New" panose="02070309020205020404" pitchFamily="49" charset="0"/>
            </a:endParaRPr>
          </a:p>
          <a:p>
            <a:r>
              <a:rPr lang="en-US" altLang="en-US" dirty="0"/>
              <a:t>Examples of names which are different from one another:</a:t>
            </a: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not.the.same</a:t>
            </a:r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    NOT.THE.SAME   </a:t>
            </a:r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Not.The.Same</a:t>
            </a:r>
            <a:r>
              <a:rPr lang="en-US" altLang="en-US" b="1" dirty="0">
                <a:solidFill>
                  <a:srgbClr val="DC2300"/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b="1" dirty="0" err="1">
                <a:solidFill>
                  <a:srgbClr val="DC2300"/>
                </a:solidFill>
                <a:latin typeface="Courier New" panose="02070309020205020404" pitchFamily="49" charset="0"/>
              </a:rPr>
              <a:t>Not.the.same</a:t>
            </a:r>
            <a:endParaRPr lang="en-US" altLang="en-US" b="1" dirty="0">
              <a:solidFill>
                <a:srgbClr val="DC23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80" y="148975"/>
            <a:ext cx="559691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to define a variable name?</a:t>
            </a:r>
            <a:endParaRPr lang="da-DK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76385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9872" y="270892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  <a:endParaRPr 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5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528" y="332656"/>
            <a:ext cx="856895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第八讲 字符串分析及应用</a:t>
            </a:r>
            <a:endParaRPr lang="en-US" sz="22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字符串数据分析的相关函数、网络数据的获取与清理</a:t>
            </a:r>
            <a:endParaRPr lang="en-US" sz="22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第九讲 </a:t>
            </a:r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空间分析及制图（</a:t>
            </a:r>
            <a:r>
              <a:rPr 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空间数据的类型、数据处理、空间拓扑分析、制图</a:t>
            </a:r>
            <a:endParaRPr lang="en-US" sz="22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十讲 </a:t>
            </a:r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空间分析及制图（</a:t>
            </a:r>
            <a:r>
              <a:rPr 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</a:t>
            </a:r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</a:t>
            </a:r>
            <a:r>
              <a:rPr lang="zh-CN" alt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间统计分析方法的实现，包括</a:t>
            </a:r>
            <a:r>
              <a:rPr 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spatial autocorrelation, spatial </a:t>
            </a:r>
            <a:r>
              <a:rPr lang="en-US" sz="2200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autoregression</a:t>
            </a:r>
            <a:r>
              <a:rPr 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en-US" sz="2200" dirty="0" err="1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krigging</a:t>
            </a:r>
            <a:r>
              <a:rPr 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 thin plate spline (TPS)</a:t>
            </a:r>
          </a:p>
          <a:p>
            <a:pPr lvl="0"/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第十一讲 宏观进化分析</a:t>
            </a:r>
            <a:r>
              <a:rPr 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(1)</a:t>
            </a:r>
          </a:p>
          <a:p>
            <a:pPr lvl="1"/>
            <a:r>
              <a:rPr 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DNA</a:t>
            </a:r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数据的存储、获取并处理</a:t>
            </a:r>
            <a:r>
              <a:rPr 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DNA</a:t>
            </a:r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数据、</a:t>
            </a:r>
            <a:r>
              <a:rPr 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DNA</a:t>
            </a:r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数据比对与建树、谱系数据的结构与存储</a:t>
            </a:r>
            <a:endParaRPr lang="en-US" sz="22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第十二讲 宏观进化分析</a:t>
            </a:r>
            <a:r>
              <a:rPr 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(2)</a:t>
            </a:r>
          </a:p>
          <a:p>
            <a:pPr lvl="1"/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谱系结构分析、谱系多样性分析、谱系</a:t>
            </a:r>
            <a:r>
              <a:rPr 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beta</a:t>
            </a:r>
            <a:r>
              <a:rPr lang="zh-CN" altLang="en-US" sz="2200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多样性分析、溯祖分析、谱系信号分析</a:t>
            </a:r>
            <a:endParaRPr lang="en-US" sz="2200" dirty="0" smtClean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第十三讲 </a:t>
            </a:r>
            <a:r>
              <a:rPr lang="zh-CN" altLang="en-US" sz="2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数据随机化与生态学零模型</a:t>
            </a:r>
            <a:endParaRPr lang="en-US" altLang="zh-CN" sz="2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并行运算、数据随机化、常用零模型</a:t>
            </a:r>
          </a:p>
          <a:p>
            <a:pPr lvl="0"/>
            <a:r>
              <a:rPr lang="zh-CN" altLang="en-US" sz="22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第十四讲 物种分布模型及应用</a:t>
            </a:r>
            <a:endParaRPr lang="en-US" sz="2200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7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4129" y="206932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考核方式与成绩组成</a:t>
            </a:r>
            <a:endParaRPr lang="da-DK" sz="4000" b="1" dirty="0" smtClean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412776"/>
            <a:ext cx="5333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平时成绩：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分（每次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分）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堂练习：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× 5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 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50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</a:t>
            </a:r>
            <a:endParaRPr lang="en-US" altLang="zh-CN" sz="28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期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末综合练习：</a:t>
            </a:r>
            <a:r>
              <a:rPr lang="en-US" altLang="zh-CN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35</a:t>
            </a:r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</a:t>
            </a:r>
            <a:endParaRPr 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589" y="2276872"/>
            <a:ext cx="47788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姜峰（博士后）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手机：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18845128065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E-</a:t>
            </a:r>
            <a:r>
              <a:rPr 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mail：</a:t>
            </a:r>
            <a:r>
              <a:rPr 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fengjiang@pku.edu.cn</a:t>
            </a:r>
            <a:endParaRPr lang="en-US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微信号：</a:t>
            </a:r>
            <a:r>
              <a:rPr 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jf826642210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88840"/>
            <a:ext cx="1740545" cy="2237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0539" y="177231"/>
            <a:ext cx="2242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助教信息</a:t>
            </a:r>
            <a:endParaRPr lang="en-US" sz="4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1124744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601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0999" y="1219200"/>
            <a:ext cx="8658549" cy="2160240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语言环境简介及基本语</a:t>
            </a:r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法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sz="quarter" idx="14"/>
          </p:nvPr>
        </p:nvSpPr>
        <p:spPr>
          <a:xfrm>
            <a:off x="457200" y="3731238"/>
            <a:ext cx="6696075" cy="1841376"/>
          </a:xfrm>
        </p:spPr>
        <p:txBody>
          <a:bodyPr/>
          <a:lstStyle/>
          <a:p>
            <a:pPr algn="l" eaLnBrk="1" hangingPunct="1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王志恒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r>
              <a:rPr lang="en-US" altLang="zh-CN" sz="1600" b="1" dirty="0" smtClean="0">
                <a:hlinkClick r:id="rId3"/>
              </a:rPr>
              <a:t>Zhiheng.wang@pku.edu.cn</a:t>
            </a:r>
          </a:p>
          <a:p>
            <a:pPr algn="l" eaLnBrk="1" hangingPunct="1"/>
            <a:r>
              <a:rPr lang="en-US" altLang="zh-CN" sz="1600" b="1" dirty="0" smtClean="0"/>
              <a:t>2021.09.15 @ PKU, China</a:t>
            </a:r>
          </a:p>
        </p:txBody>
      </p:sp>
      <p:pic>
        <p:nvPicPr>
          <p:cNvPr id="5" name="Picture 5" descr="E:\My_Seminar\木本植物分布数据库\pic\200px-Peking_University_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4886629"/>
            <a:ext cx="685800" cy="656267"/>
          </a:xfrm>
          <a:prstGeom prst="rect">
            <a:avLst/>
          </a:prstGeom>
          <a:noFill/>
          <a:effectLst/>
        </p:spPr>
      </p:pic>
      <p:sp>
        <p:nvSpPr>
          <p:cNvPr id="2" name="TextBox 1"/>
          <p:cNvSpPr txBox="1"/>
          <p:nvPr/>
        </p:nvSpPr>
        <p:spPr>
          <a:xfrm>
            <a:off x="3200401" y="5688957"/>
            <a:ext cx="573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Department of Ecology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College of Urban &amp; Environmental Sciences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42558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1072" y="1268760"/>
            <a:ext cx="83529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R?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Getting help in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names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Symbols &amp; basic built-in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types and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Import/export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math/data summary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 statistics: t-test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 statistics: ANOVA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 statistics: correlation and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basic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scripts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9872" y="117248"/>
            <a:ext cx="18389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da-DK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43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539" y="1196752"/>
            <a:ext cx="828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290513">
              <a:buFont typeface="Wingdings" pitchFamily="2" charset="2"/>
              <a:buChar char="§"/>
            </a:pP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Fathers of R: </a:t>
            </a:r>
            <a:r>
              <a:rPr lang="da-DK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 Ihaka </a:t>
            </a: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da-DK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 </a:t>
            </a:r>
            <a:r>
              <a:rPr lang="da-DK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Gentleman </a:t>
            </a:r>
            <a:r>
              <a:rPr lang="da-DK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(R&amp;R) </a:t>
            </a: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Univ. Auckland</a:t>
            </a:r>
          </a:p>
          <a:p>
            <a:pPr marL="290513" indent="-290513">
              <a:buFont typeface="Wingdings" pitchFamily="2" charset="2"/>
              <a:buChar char="§"/>
            </a:pP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release: 1995</a:t>
            </a:r>
          </a:p>
          <a:p>
            <a:pPr marL="290513" indent="-290513">
              <a:buFont typeface="Wingdings" pitchFamily="2" charset="2"/>
              <a:buChar char="§"/>
            </a:pPr>
            <a:r>
              <a:rPr lang="da-DK" sz="32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a-DK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completely 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of charge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available under the GNU public license</a:t>
            </a:r>
            <a:endParaRPr lang="da-DK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0513" indent="-290513">
              <a:buFont typeface="Wingdings" pitchFamily="2" charset="2"/>
              <a:buChar char="§"/>
            </a:pP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language: S</a:t>
            </a:r>
          </a:p>
          <a:p>
            <a:pPr marL="290513" indent="-290513">
              <a:buFont typeface="Wingdings" pitchFamily="2" charset="2"/>
              <a:buChar char="§"/>
            </a:pPr>
            <a:r>
              <a:rPr lang="da-DK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counterpart: S-PLUS</a:t>
            </a:r>
          </a:p>
          <a:p>
            <a:pPr marL="290513" indent="-290513">
              <a:buFont typeface="Wingdings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named partly after the first names of the first two R authors and partly as a play on the name of 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da-DK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24" y="99034"/>
            <a:ext cx="2262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R</a:t>
            </a:r>
            <a:endParaRPr lang="da-DK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1ab3133-64e5-42a6-a05b-89fcb3d452d7"/>
  <p:tag name="ARTICULATE_SLIDE_PAUSE" val="0"/>
  <p:tag name="ARTICULATE_NAV_LEVEL" val="2"/>
  <p:tag name="ARTICULATE_PLAYLIST_ID" val="-1"/>
  <p:tag name="ARTICULATE_LOCK_SLIDE" val="0"/>
  <p:tag name="ARTICULATE_SLIDE_NAV" val="10"/>
  <p:tag name="AUDIO_ID" val="376"/>
  <p:tag name="ELAPSEDTIME" val="2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e7308f1-5105-45c3-a1b4-06338bc13fd5"/>
  <p:tag name="ARTICULATE_SLIDE_PAUSE" val="0"/>
  <p:tag name="ARTICULATE_NAV_LEVEL" val="2"/>
  <p:tag name="ARTICULATE_PLAYLIST_ID" val="-1"/>
  <p:tag name="ARTICULATE_LOCK_SLIDE" val="0"/>
  <p:tag name="ARTICULATE_SLIDE_NAV" val="11"/>
  <p:tag name="AUDIO_ID" val="614"/>
  <p:tag name="ELAPSEDTIME" val="10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iraiTMPLCourses">
  <a:themeElements>
    <a:clrScheme name="Mira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ra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ra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iraiTMPLCourses">
  <a:themeElements>
    <a:clrScheme name="Mira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ra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ra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MiraiTMPLCourses">
  <a:themeElements>
    <a:clrScheme name="Mira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ra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55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ra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</TotalTime>
  <Words>2035</Words>
  <Application>Microsoft Office PowerPoint</Application>
  <PresentationFormat>On-screen Show (4:3)</PresentationFormat>
  <Paragraphs>317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Arial Unicode MS</vt:lpstr>
      <vt:lpstr>MS PGothic</vt:lpstr>
      <vt:lpstr>宋体</vt:lpstr>
      <vt:lpstr>楷体</vt:lpstr>
      <vt:lpstr>黑体</vt:lpstr>
      <vt:lpstr>Arial</vt:lpstr>
      <vt:lpstr>Calibri</vt:lpstr>
      <vt:lpstr>Courier New</vt:lpstr>
      <vt:lpstr>StarSymbol</vt:lpstr>
      <vt:lpstr>Tahoma</vt:lpstr>
      <vt:lpstr>Times New Roman</vt:lpstr>
      <vt:lpstr>Verdana</vt:lpstr>
      <vt:lpstr>Wingdings</vt:lpstr>
      <vt:lpstr>Office Theme</vt:lpstr>
      <vt:lpstr>默认设计模板</vt:lpstr>
      <vt:lpstr>MiraiTMPLCourses</vt:lpstr>
      <vt:lpstr>1_MiraiTMPLCourses</vt:lpstr>
      <vt:lpstr>2_MiraiTMPLCourses</vt:lpstr>
      <vt:lpstr>R语言在生态与环境科学中的应用 R language for ecologists and environmental scientists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R语言环境简介及基本语法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R软件界面设置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R interactively</vt:lpstr>
      <vt:lpstr>Arithmetic</vt:lpstr>
      <vt:lpstr>PowerPoint Presentation</vt:lpstr>
      <vt:lpstr>PowerPoint Presentation</vt:lpstr>
      <vt:lpstr>What Are Objects in R?</vt:lpstr>
      <vt:lpstr>Data Object Examples ...</vt:lpstr>
      <vt:lpstr>Function Objects</vt:lpstr>
      <vt:lpstr>Let’s staRt!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Zhiheng Wang</dc:creator>
  <cp:lastModifiedBy>Zhiheng Wang</cp:lastModifiedBy>
  <cp:revision>522</cp:revision>
  <dcterms:created xsi:type="dcterms:W3CDTF">2011-04-04T15:35:57Z</dcterms:created>
  <dcterms:modified xsi:type="dcterms:W3CDTF">2021-09-14T12:02:58Z</dcterms:modified>
</cp:coreProperties>
</file>